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39" r:id="rId3"/>
    <p:sldId id="275" r:id="rId4"/>
    <p:sldId id="276" r:id="rId5"/>
    <p:sldId id="277" r:id="rId6"/>
    <p:sldId id="318" r:id="rId7"/>
    <p:sldId id="34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327" y="-1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35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24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64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2" descr="C:\Users\William\Documents\Getz book prop\crowd management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7863"/>
            <a:ext cx="945402" cy="14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4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37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33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3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54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9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17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01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527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98CA-C078-461A-BD27-E8EE9376CDF0}" type="datetimeFigureOut">
              <a:rPr lang="en-AU" smtClean="0"/>
              <a:t>29/04/2021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1">
            <a:extLst>
              <a:ext uri="{FF2B5EF4-FFF2-40B4-BE49-F238E27FC236}">
                <a16:creationId xmlns="" xmlns:a16="http://schemas.microsoft.com/office/drawing/2014/main" id="{7C223C75-6230-485D-9947-97362A9041B7}"/>
              </a:ext>
            </a:extLst>
          </p:cNvPr>
          <p:cNvSpPr txBox="1">
            <a:spLocks/>
          </p:cNvSpPr>
          <p:nvPr userDrawn="1"/>
        </p:nvSpPr>
        <p:spPr>
          <a:xfrm>
            <a:off x="675999" y="6311239"/>
            <a:ext cx="7928449" cy="448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Crowd Management: Risk, security and health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Goodfellow Publishers. All rights reserved 2021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3B7BEE2-6AD3-46D8-80B8-182FD2E60B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" y="6174113"/>
            <a:ext cx="607908" cy="58534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76F4EF9-E454-4D57-8498-993C5577F2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01" y="6174113"/>
            <a:ext cx="607908" cy="5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1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s://youtu.be/ezTaAtgxmN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AU" b="1" i="0" u="none" strike="noStrike" baseline="0" dirty="0" smtClean="0">
                <a:solidFill>
                  <a:srgbClr val="632423"/>
                </a:solidFill>
                <a:latin typeface="Cambria"/>
              </a:rPr>
              <a:t>Cpt 1 Management </a:t>
            </a:r>
            <a:r>
              <a:rPr lang="en-AU" b="1" i="0" u="none" strike="noStrike" baseline="0" dirty="0" smtClean="0">
                <a:solidFill>
                  <a:srgbClr val="632423"/>
                </a:solidFill>
                <a:latin typeface="Cambria"/>
              </a:rPr>
              <a:t/>
            </a:r>
            <a:br>
              <a:rPr lang="en-AU" b="1" i="0" u="none" strike="noStrike" baseline="0" dirty="0" smtClean="0">
                <a:solidFill>
                  <a:srgbClr val="632423"/>
                </a:solidFill>
                <a:latin typeface="Cambria"/>
              </a:rPr>
            </a:br>
            <a:r>
              <a:rPr lang="en-AU" b="1" i="0" u="none" strike="noStrike" baseline="0" dirty="0" smtClean="0">
                <a:solidFill>
                  <a:srgbClr val="632423"/>
                </a:solidFill>
                <a:latin typeface="Cambria"/>
              </a:rPr>
              <a:t>Framework </a:t>
            </a:r>
            <a:endParaRPr lang="en-AU" b="1" i="0" u="none" strike="noStrike" baseline="0" dirty="0" smtClean="0">
              <a:solidFill>
                <a:srgbClr val="632423"/>
              </a:solidFill>
              <a:latin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03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AU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Cambria"/>
              </a:rPr>
              <a:t>The theory </a:t>
            </a:r>
          </a:p>
          <a:p>
            <a:pPr lvl="0"/>
            <a:r>
              <a:rPr lang="en-AU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Cambria"/>
              </a:rPr>
              <a:t>Background: Characteristics </a:t>
            </a:r>
            <a:r>
              <a:rPr lang="en-AU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Cambria"/>
              </a:rPr>
              <a:t>of Complexity </a:t>
            </a:r>
            <a:r>
              <a:rPr lang="en-AU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Cambria"/>
              </a:rPr>
              <a:t>Management</a:t>
            </a:r>
          </a:p>
          <a:p>
            <a:pPr lvl="1"/>
            <a:r>
              <a:rPr lang="en-AU" dirty="0"/>
              <a:t>Not linear.</a:t>
            </a:r>
          </a:p>
          <a:p>
            <a:pPr lvl="1"/>
            <a:r>
              <a:rPr lang="en-AU" dirty="0" smtClean="0"/>
              <a:t>Multiple interdependencies.</a:t>
            </a:r>
            <a:endParaRPr lang="en-AU" dirty="0"/>
          </a:p>
          <a:p>
            <a:pPr lvl="1"/>
            <a:r>
              <a:rPr lang="en-AU" dirty="0" smtClean="0"/>
              <a:t>Amplification </a:t>
            </a:r>
            <a:r>
              <a:rPr lang="en-AU" dirty="0"/>
              <a:t>and </a:t>
            </a:r>
            <a:r>
              <a:rPr lang="en-AU" dirty="0" smtClean="0"/>
              <a:t>dramatic </a:t>
            </a:r>
          </a:p>
          <a:p>
            <a:pPr marL="457200" lvl="1" indent="0">
              <a:buNone/>
            </a:pPr>
            <a:r>
              <a:rPr lang="en-AU" dirty="0"/>
              <a:t>	</a:t>
            </a:r>
            <a:r>
              <a:rPr lang="en-AU" dirty="0" smtClean="0"/>
              <a:t>change</a:t>
            </a:r>
            <a:r>
              <a:rPr lang="en-AU" dirty="0"/>
              <a:t>.</a:t>
            </a:r>
          </a:p>
          <a:p>
            <a:pPr lvl="1"/>
            <a:r>
              <a:rPr lang="en-AU" dirty="0" smtClean="0"/>
              <a:t>Rare/Catastrophic risks</a:t>
            </a:r>
            <a:endParaRPr lang="en-AU" dirty="0"/>
          </a:p>
          <a:p>
            <a:pPr lvl="1"/>
            <a:r>
              <a:rPr lang="en-AU" dirty="0"/>
              <a:t>Uncertainty </a:t>
            </a:r>
            <a:endParaRPr lang="en-AU" dirty="0" smtClean="0"/>
          </a:p>
          <a:p>
            <a:pPr lvl="1"/>
            <a:r>
              <a:rPr lang="en-AU" dirty="0" smtClean="0"/>
              <a:t>Emergent behaviour.</a:t>
            </a:r>
            <a:endParaRPr lang="en-AU" dirty="0"/>
          </a:p>
          <a:p>
            <a:pPr marR="0" lvl="2" rtl="0"/>
            <a:endParaRPr lang="en-AU" b="1" i="1" u="none" strike="noStrike" baseline="0" dirty="0" smtClean="0">
              <a:solidFill>
                <a:srgbClr val="4F81BD"/>
              </a:solidFill>
              <a:latin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24448"/>
            <a:ext cx="41044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5676503" cy="204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6" y="5013176"/>
            <a:ext cx="48196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6" y="2492896"/>
            <a:ext cx="529113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988840"/>
            <a:ext cx="3120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hlinkClick r:id="rId4"/>
              </a:rPr>
              <a:t>https://youtu.be/ezTaAtgxmNA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371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i="0" u="none" strike="noStrike" baseline="0" dirty="0" smtClean="0">
                <a:solidFill>
                  <a:srgbClr val="4F81BD"/>
                </a:solidFill>
                <a:latin typeface="Cambria"/>
              </a:rPr>
              <a:t>Underlying system</a:t>
            </a:r>
            <a:endParaRPr lang="en-AU" b="0" i="0" u="none" strike="noStrike" baseline="0" dirty="0" smtClean="0">
              <a:latin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dirty="0" smtClean="0"/>
              <a:t>This system is used in all the chapters</a:t>
            </a:r>
            <a:r>
              <a:rPr lang="en-AU" dirty="0"/>
              <a:t>:</a:t>
            </a:r>
            <a:endParaRPr lang="en-AU" dirty="0" smtClean="0"/>
          </a:p>
          <a:p>
            <a:pPr lvl="1"/>
            <a:r>
              <a:rPr lang="en-AU" dirty="0" smtClean="0"/>
              <a:t>Factors</a:t>
            </a:r>
          </a:p>
          <a:p>
            <a:pPr lvl="1"/>
            <a:r>
              <a:rPr lang="en-AU" dirty="0" smtClean="0"/>
              <a:t>Inputs</a:t>
            </a:r>
          </a:p>
          <a:p>
            <a:pPr lvl="1"/>
            <a:r>
              <a:rPr lang="en-AU" dirty="0" smtClean="0"/>
              <a:t>Processes</a:t>
            </a:r>
          </a:p>
          <a:p>
            <a:pPr lvl="1"/>
            <a:r>
              <a:rPr lang="en-AU" dirty="0" smtClean="0"/>
              <a:t>Outputs</a:t>
            </a:r>
            <a:endParaRPr lang="en-AU" dirty="0"/>
          </a:p>
          <a:p>
            <a:pPr lvl="1"/>
            <a:r>
              <a:rPr lang="en-AU" dirty="0" smtClean="0"/>
              <a:t>Tools and techniques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969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AU" b="0" i="0" u="none" strike="noStrike" baseline="0" dirty="0" smtClean="0">
                <a:latin typeface="Cambria"/>
              </a:rPr>
              <a:t>Factor</a:t>
            </a:r>
            <a:r>
              <a:rPr lang="en-AU" b="0" i="0" u="none" strike="noStrike" dirty="0" smtClean="0">
                <a:latin typeface="Cambria"/>
              </a:rPr>
              <a:t> Analysis of crowds</a:t>
            </a:r>
            <a:endParaRPr lang="en-AU" b="0" i="0" u="none" strike="noStrike" baseline="0" dirty="0" smtClean="0">
              <a:latin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AU" sz="3800" dirty="0" smtClean="0"/>
              <a:t>Crowd and event  characteristic that significantly contribute to the risk</a:t>
            </a:r>
          </a:p>
          <a:p>
            <a:r>
              <a:rPr lang="en-AU" sz="3800" dirty="0" smtClean="0"/>
              <a:t>World Health Organisation</a:t>
            </a:r>
          </a:p>
          <a:p>
            <a:pPr lvl="1"/>
            <a:r>
              <a:rPr lang="en-AU" dirty="0"/>
              <a:t>Type of event</a:t>
            </a:r>
          </a:p>
          <a:p>
            <a:pPr lvl="1"/>
            <a:r>
              <a:rPr lang="en-AU" dirty="0"/>
              <a:t>Activity Level</a:t>
            </a:r>
          </a:p>
          <a:p>
            <a:pPr lvl="1"/>
            <a:r>
              <a:rPr lang="en-AU" dirty="0"/>
              <a:t>Duration</a:t>
            </a:r>
          </a:p>
          <a:p>
            <a:pPr lvl="1"/>
            <a:r>
              <a:rPr lang="en-AU" dirty="0"/>
              <a:t>Occurrence</a:t>
            </a:r>
          </a:p>
          <a:p>
            <a:pPr lvl="1"/>
            <a:r>
              <a:rPr lang="en-AU" dirty="0"/>
              <a:t>Season</a:t>
            </a:r>
          </a:p>
          <a:p>
            <a:pPr lvl="1"/>
            <a:r>
              <a:rPr lang="en-AU" dirty="0"/>
              <a:t>Participant; Origins, (Local or International) Health status and density</a:t>
            </a:r>
          </a:p>
          <a:p>
            <a:pPr lvl="1"/>
            <a:r>
              <a:rPr lang="en-AU" dirty="0"/>
              <a:t>Venue Characteristics (out door Indoor..)</a:t>
            </a:r>
          </a:p>
          <a:p>
            <a:pPr lvl="1"/>
            <a:r>
              <a:rPr lang="en-AU" dirty="0"/>
              <a:t>Alcohol</a:t>
            </a:r>
          </a:p>
          <a:p>
            <a:pPr lvl="1"/>
            <a:r>
              <a:rPr lang="en-AU" dirty="0"/>
              <a:t>Catering</a:t>
            </a:r>
          </a:p>
          <a:p>
            <a:pPr lvl="1"/>
            <a:r>
              <a:rPr lang="en-AU" dirty="0"/>
              <a:t>Likely Drug use</a:t>
            </a:r>
          </a:p>
          <a:p>
            <a:pPr lvl="1"/>
            <a:r>
              <a:rPr lang="en-AU" dirty="0"/>
              <a:t>Current medical services</a:t>
            </a:r>
          </a:p>
          <a:p>
            <a:pPr lvl="1"/>
            <a:r>
              <a:rPr lang="en-AU" dirty="0"/>
              <a:t>Hygiene and Sanitation Services.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524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Casual analysis: </a:t>
            </a:r>
            <a:br>
              <a:rPr lang="en-AU" dirty="0" smtClean="0"/>
            </a:br>
            <a:r>
              <a:rPr lang="en-AU" dirty="0" smtClean="0"/>
              <a:t>drug deaths at events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2348880"/>
            <a:ext cx="8964488" cy="38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1" u="none" strike="noStrike" baseline="0" dirty="0" smtClean="0">
                <a:latin typeface="Times New Roman"/>
              </a:rPr>
              <a:t>Phase change</a:t>
            </a:r>
            <a:endParaRPr lang="en-AU" b="0" i="1" u="none" strike="noStrike" baseline="0" dirty="0" smtClean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In the dynamics of crowds, factors are not static. They can dramatically change.</a:t>
            </a:r>
          </a:p>
          <a:p>
            <a:r>
              <a:rPr lang="en-AU" dirty="0" smtClean="0"/>
              <a:t>Factors can be used to describe the ‘state’ of the crowd at a point in time. This is a snapshot view.</a:t>
            </a:r>
          </a:p>
          <a:p>
            <a:r>
              <a:rPr lang="en-AU" dirty="0" smtClean="0"/>
              <a:t>What are the factors that enable time critical decision making in on-site crowd management?</a:t>
            </a:r>
          </a:p>
          <a:p>
            <a:r>
              <a:rPr lang="en-AU" dirty="0" smtClean="0"/>
              <a:t>Andrew Tatrai posits these are: mood, flow, density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128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788"/>
            <a:ext cx="644368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1628800"/>
            <a:ext cx="4714239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What  was the “state” of the crowd?</a:t>
            </a:r>
          </a:p>
          <a:p>
            <a:r>
              <a:rPr lang="en-AU" sz="2400" dirty="0" smtClean="0">
                <a:solidFill>
                  <a:schemeClr val="bg1"/>
                </a:solidFill>
              </a:rPr>
              <a:t>What was the cause?</a:t>
            </a:r>
          </a:p>
          <a:p>
            <a:r>
              <a:rPr lang="en-AU" sz="2400" dirty="0" smtClean="0">
                <a:solidFill>
                  <a:schemeClr val="bg1"/>
                </a:solidFill>
              </a:rPr>
              <a:t>What were the contributing factors?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7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192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Cpt 1 Management  Framework </vt:lpstr>
      <vt:lpstr>PowerPoint Presentation</vt:lpstr>
      <vt:lpstr>Underlying system</vt:lpstr>
      <vt:lpstr>Factor Analysis of crowds</vt:lpstr>
      <vt:lpstr>Casual analysis:  drug deaths at events</vt:lpstr>
      <vt:lpstr>Phase change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 1 Management Framework</dc:title>
  <dc:creator>William</dc:creator>
  <cp:lastModifiedBy>William</cp:lastModifiedBy>
  <cp:revision>9</cp:revision>
  <dcterms:created xsi:type="dcterms:W3CDTF">2021-04-28T22:19:45Z</dcterms:created>
  <dcterms:modified xsi:type="dcterms:W3CDTF">2021-04-29T01:11:21Z</dcterms:modified>
</cp:coreProperties>
</file>